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Passion One" panose="020B0604020202020204" charset="0"/>
      <p:regular r:id="rId20"/>
      <p:bold r:id="rId21"/>
    </p:embeddedFont>
    <p:embeddedFont>
      <p:font typeface="Abel" panose="020B0604020202020204" charset="0"/>
      <p:regular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Oswald" panose="02000503000000000000" pitchFamily="2" charset="0"/>
      <p:regular r:id="rId27"/>
      <p:bold r:id="rId28"/>
    </p:embeddedFont>
    <p:embeddedFont>
      <p:font typeface="Fira Sans Extra Condensed Medium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99a96793c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899a96793c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99a96793c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899a96793c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99a96793c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899a96793c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99a96793c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899a96793c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9a314c5e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89a314c5e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9a96793c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99a96793c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99a96793c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899a96793c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99a96793c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899a96793c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99a96793c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899a96793c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99a96793c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899a96793c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99a96793c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899a96793c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 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186712" y="2164600"/>
            <a:ext cx="2810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5B72B7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73440" y="154175"/>
            <a:ext cx="68235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Passion One"/>
              <a:buNone/>
              <a:defRPr sz="6000">
                <a:solidFill>
                  <a:srgbClr val="5B72B7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_1_1_1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957050" y="3455125"/>
            <a:ext cx="5229900" cy="1056000"/>
          </a:xfrm>
          <a:prstGeom prst="rect">
            <a:avLst/>
          </a:prstGeom>
          <a:solidFill>
            <a:srgbClr val="5B72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>
            <a:off x="2189400" y="3800650"/>
            <a:ext cx="4765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2400">
                <a:solidFill>
                  <a:srgbClr val="5B72B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1_1_1_2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1813400" y="2604875"/>
            <a:ext cx="262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480600" y="3102275"/>
            <a:ext cx="1959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2"/>
          </p:nvPr>
        </p:nvSpPr>
        <p:spPr>
          <a:xfrm>
            <a:off x="4703789" y="2604863"/>
            <a:ext cx="262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4703789" y="3102288"/>
            <a:ext cx="1959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4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4574525" y="1844000"/>
            <a:ext cx="0" cy="2592000"/>
          </a:xfrm>
          <a:prstGeom prst="straightConnector1">
            <a:avLst/>
          </a:prstGeom>
          <a:noFill/>
          <a:ln w="19050" cap="flat" cmpd="sng">
            <a:solidFill>
              <a:srgbClr val="F9E9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6434598" y="3106975"/>
            <a:ext cx="18168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2"/>
          </p:nvPr>
        </p:nvSpPr>
        <p:spPr>
          <a:xfrm>
            <a:off x="4342088" y="3118300"/>
            <a:ext cx="18168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3"/>
          </p:nvPr>
        </p:nvSpPr>
        <p:spPr>
          <a:xfrm>
            <a:off x="2249600" y="3118300"/>
            <a:ext cx="18168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4"/>
          </p:nvPr>
        </p:nvSpPr>
        <p:spPr>
          <a:xfrm>
            <a:off x="4342075" y="3368138"/>
            <a:ext cx="181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5"/>
          </p:nvPr>
        </p:nvSpPr>
        <p:spPr>
          <a:xfrm>
            <a:off x="2249563" y="3368138"/>
            <a:ext cx="181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6"/>
          </p:nvPr>
        </p:nvSpPr>
        <p:spPr>
          <a:xfrm>
            <a:off x="6434588" y="3368150"/>
            <a:ext cx="181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/>
          </p:nvPr>
        </p:nvSpPr>
        <p:spPr>
          <a:xfrm>
            <a:off x="6230150" y="817500"/>
            <a:ext cx="2021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1_1_1_1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2400">
                <a:solidFill>
                  <a:srgbClr val="5B72B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_1_1_1_1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1957050" y="1536675"/>
            <a:ext cx="5229900" cy="625500"/>
          </a:xfrm>
          <a:prstGeom prst="rect">
            <a:avLst/>
          </a:prstGeom>
          <a:solidFill>
            <a:srgbClr val="5B72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2400">
                <a:solidFill>
                  <a:srgbClr val="5B72B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2419950" y="4100525"/>
            <a:ext cx="4304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2"/>
          </p:nvPr>
        </p:nvSpPr>
        <p:spPr>
          <a:xfrm>
            <a:off x="2419950" y="1611075"/>
            <a:ext cx="4304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3115520" y="2437068"/>
            <a:ext cx="29130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>
            <a:off x="430975" y="1741375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TITLE_1_1_1_2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subTitle" idx="1"/>
          </p:nvPr>
        </p:nvSpPr>
        <p:spPr>
          <a:xfrm>
            <a:off x="2419950" y="2151100"/>
            <a:ext cx="4304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ctrTitle"/>
          </p:nvPr>
        </p:nvSpPr>
        <p:spPr>
          <a:xfrm>
            <a:off x="430975" y="821986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TITLE_1_1_1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subTitle" idx="1"/>
          </p:nvPr>
        </p:nvSpPr>
        <p:spPr>
          <a:xfrm>
            <a:off x="3242800" y="2605400"/>
            <a:ext cx="367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ctrTitle"/>
          </p:nvPr>
        </p:nvSpPr>
        <p:spPr>
          <a:xfrm>
            <a:off x="3242800" y="2087600"/>
            <a:ext cx="4560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01034" y="1874888"/>
            <a:ext cx="3308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409319" y="1536464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 idx="3"/>
          </p:nvPr>
        </p:nvSpPr>
        <p:spPr>
          <a:xfrm>
            <a:off x="100968" y="2690804"/>
            <a:ext cx="3308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4"/>
          </p:nvPr>
        </p:nvSpPr>
        <p:spPr>
          <a:xfrm>
            <a:off x="3409326" y="2689002"/>
            <a:ext cx="1123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5"/>
          </p:nvPr>
        </p:nvSpPr>
        <p:spPr>
          <a:xfrm>
            <a:off x="5510850" y="1885925"/>
            <a:ext cx="340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6"/>
          </p:nvPr>
        </p:nvSpPr>
        <p:spPr>
          <a:xfrm>
            <a:off x="4387644" y="1536464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7"/>
          </p:nvPr>
        </p:nvSpPr>
        <p:spPr>
          <a:xfrm>
            <a:off x="5510853" y="2675492"/>
            <a:ext cx="1894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8"/>
          </p:nvPr>
        </p:nvSpPr>
        <p:spPr>
          <a:xfrm>
            <a:off x="4387651" y="2689002"/>
            <a:ext cx="1123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4490600" y="803950"/>
            <a:ext cx="0" cy="3443400"/>
          </a:xfrm>
          <a:prstGeom prst="straightConnector1">
            <a:avLst/>
          </a:prstGeom>
          <a:noFill/>
          <a:ln w="19050" cap="flat" cmpd="sng">
            <a:solidFill>
              <a:srgbClr val="F9E9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 flipH="1">
            <a:off x="2300175" y="2241350"/>
            <a:ext cx="4543800" cy="1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1420950" y="1707325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3829951" y="3067325"/>
            <a:ext cx="287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321100" y="2696375"/>
            <a:ext cx="450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ctrTitle"/>
          </p:nvPr>
        </p:nvSpPr>
        <p:spPr>
          <a:xfrm>
            <a:off x="3772150" y="1566625"/>
            <a:ext cx="386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>
            <a:off x="3771873" y="2081175"/>
            <a:ext cx="386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5465045" y="2454993"/>
            <a:ext cx="29130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2"/>
          </p:nvPr>
        </p:nvSpPr>
        <p:spPr>
          <a:xfrm>
            <a:off x="3069563" y="2454993"/>
            <a:ext cx="29130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3"/>
          </p:nvPr>
        </p:nvSpPr>
        <p:spPr>
          <a:xfrm>
            <a:off x="674038" y="2454993"/>
            <a:ext cx="29130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4"/>
          </p:nvPr>
        </p:nvSpPr>
        <p:spPr>
          <a:xfrm>
            <a:off x="3617650" y="2716163"/>
            <a:ext cx="181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5"/>
          </p:nvPr>
        </p:nvSpPr>
        <p:spPr>
          <a:xfrm>
            <a:off x="1222163" y="2716163"/>
            <a:ext cx="181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6"/>
          </p:nvPr>
        </p:nvSpPr>
        <p:spPr>
          <a:xfrm>
            <a:off x="6013138" y="2716175"/>
            <a:ext cx="181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1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 ">
  <p:cSld name="TITLE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3973375" y="1224188"/>
            <a:ext cx="43659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2"/>
          </p:nvPr>
        </p:nvSpPr>
        <p:spPr>
          <a:xfrm>
            <a:off x="3973375" y="2250175"/>
            <a:ext cx="43659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5074075" y="1475150"/>
            <a:ext cx="32652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 idx="3"/>
          </p:nvPr>
        </p:nvSpPr>
        <p:spPr>
          <a:xfrm>
            <a:off x="5074075" y="417775"/>
            <a:ext cx="32652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4"/>
          </p:nvPr>
        </p:nvSpPr>
        <p:spPr>
          <a:xfrm>
            <a:off x="2685425" y="3276163"/>
            <a:ext cx="43659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5"/>
          </p:nvPr>
        </p:nvSpPr>
        <p:spPr>
          <a:xfrm>
            <a:off x="2685425" y="4270763"/>
            <a:ext cx="43659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 idx="6"/>
          </p:nvPr>
        </p:nvSpPr>
        <p:spPr>
          <a:xfrm>
            <a:off x="2685425" y="3527175"/>
            <a:ext cx="32652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 idx="7"/>
          </p:nvPr>
        </p:nvSpPr>
        <p:spPr>
          <a:xfrm>
            <a:off x="2685425" y="2465926"/>
            <a:ext cx="32652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1_1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subTitle" idx="1"/>
          </p:nvPr>
        </p:nvSpPr>
        <p:spPr>
          <a:xfrm>
            <a:off x="4899825" y="2480450"/>
            <a:ext cx="275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Passion One"/>
              <a:buNone/>
              <a:defRPr sz="2800" b="0" i="0" u="none" strike="noStrike" cap="none">
                <a:solidFill>
                  <a:srgbClr val="5B72B7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B72B7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www.slideshare.net/LevonApreyan/testng-framework-72078619" TargetMode="External"/><Relationship Id="rId4" Type="http://schemas.openxmlformats.org/officeDocument/2006/relationships/hyperlink" Target="https://www.toolsqa.com/testng/what-is-testn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tom.kien2000@gmail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ctrTitle"/>
          </p:nvPr>
        </p:nvSpPr>
        <p:spPr>
          <a:xfrm>
            <a:off x="3532875" y="1193350"/>
            <a:ext cx="46167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" sz="7200"/>
              <a:t>TestNG Introduction</a:t>
            </a:r>
            <a:endParaRPr sz="7200">
              <a:solidFill>
                <a:srgbClr val="5B72B7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1"/>
          </p:nvPr>
        </p:nvSpPr>
        <p:spPr>
          <a:xfrm>
            <a:off x="4436025" y="2182725"/>
            <a:ext cx="2810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s" sz="3300" b="1">
                <a:solidFill>
                  <a:srgbClr val="FF9900"/>
                </a:solidFill>
              </a:rPr>
              <a:t>Nhóm 1</a:t>
            </a:r>
            <a:endParaRPr sz="3300" b="1">
              <a:solidFill>
                <a:srgbClr val="FF99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75" y="280475"/>
            <a:ext cx="7475399" cy="45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75" y="541425"/>
            <a:ext cx="8320651" cy="38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ctrTitle"/>
          </p:nvPr>
        </p:nvSpPr>
        <p:spPr>
          <a:xfrm>
            <a:off x="1784675" y="952500"/>
            <a:ext cx="6647700" cy="15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04. Steps to write Test Case with JUnit</a:t>
            </a:r>
            <a:endParaRPr sz="6000">
              <a:solidFill>
                <a:srgbClr val="F9E9D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-200925" y="341550"/>
            <a:ext cx="8961000" cy="29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 i="1">
                <a:solidFill>
                  <a:srgbClr val="0000FF"/>
                </a:solidFill>
              </a:rPr>
              <a:t>Step 1</a:t>
            </a:r>
            <a:r>
              <a:rPr lang="es" sz="2500" i="1">
                <a:solidFill>
                  <a:srgbClr val="333333"/>
                </a:solidFill>
              </a:rPr>
              <a:t> – Write the business logic of the test.</a:t>
            </a:r>
            <a:endParaRPr sz="2500" i="1">
              <a:solidFill>
                <a:srgbClr val="333333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i="1">
              <a:solidFill>
                <a:srgbClr val="333333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 i="1">
                <a:solidFill>
                  <a:srgbClr val="0000FF"/>
                </a:solidFill>
              </a:rPr>
              <a:t>Step 2</a:t>
            </a:r>
            <a:r>
              <a:rPr lang="es" sz="2500" i="1">
                <a:solidFill>
                  <a:srgbClr val="333333"/>
                </a:solidFill>
              </a:rPr>
              <a:t> – Insert TestNG annotations in the code.</a:t>
            </a:r>
            <a:endParaRPr sz="2500" i="1">
              <a:solidFill>
                <a:srgbClr val="333333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i="1">
              <a:solidFill>
                <a:srgbClr val="333333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 i="1">
                <a:solidFill>
                  <a:srgbClr val="0000FF"/>
                </a:solidFill>
              </a:rPr>
              <a:t>Step 3</a:t>
            </a:r>
            <a:r>
              <a:rPr lang="es" sz="2500" i="1">
                <a:solidFill>
                  <a:srgbClr val="333333"/>
                </a:solidFill>
              </a:rPr>
              <a:t> – Add the information about your test (e.g. the class names, methods names, groups names, etc…) in a testng.xml file.</a:t>
            </a:r>
            <a:endParaRPr sz="2500" i="1">
              <a:solidFill>
                <a:srgbClr val="333333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i="1">
              <a:solidFill>
                <a:srgbClr val="333333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 i="1">
                <a:solidFill>
                  <a:srgbClr val="0000FF"/>
                </a:solidFill>
              </a:rPr>
              <a:t>Step 4</a:t>
            </a:r>
            <a:r>
              <a:rPr lang="es" sz="2500" i="1">
                <a:solidFill>
                  <a:srgbClr val="333333"/>
                </a:solidFill>
              </a:rPr>
              <a:t> – Run TestNG.</a:t>
            </a:r>
            <a:endParaRPr sz="2500" i="1">
              <a:solidFill>
                <a:srgbClr val="3333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/>
        </p:nvSpPr>
        <p:spPr>
          <a:xfrm>
            <a:off x="-200925" y="341550"/>
            <a:ext cx="8961000" cy="29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0" lvl="0" indent="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b="1" i="1">
                <a:solidFill>
                  <a:srgbClr val="0000FF"/>
                </a:solidFill>
              </a:rPr>
              <a:t>@BeforeTest</a:t>
            </a:r>
            <a:endParaRPr sz="1200" i="1">
              <a:solidFill>
                <a:srgbClr val="333333"/>
              </a:solidFill>
            </a:endParaRPr>
          </a:p>
          <a:p>
            <a:pPr marL="190500" lvl="0" indent="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i="1">
                <a:solidFill>
                  <a:srgbClr val="0000FF"/>
                </a:solidFill>
              </a:rPr>
              <a:t>@AfterTest</a:t>
            </a:r>
            <a:endParaRPr sz="1200" i="1">
              <a:solidFill>
                <a:srgbClr val="333333"/>
              </a:solidFill>
            </a:endParaRPr>
          </a:p>
          <a:p>
            <a:pPr marL="190500" lvl="0" indent="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i="1">
                <a:solidFill>
                  <a:srgbClr val="0000FF"/>
                </a:solidFill>
              </a:rPr>
              <a:t>@BeforeClass</a:t>
            </a:r>
            <a:endParaRPr sz="1200" i="1">
              <a:solidFill>
                <a:srgbClr val="333333"/>
              </a:solidFill>
            </a:endParaRPr>
          </a:p>
          <a:p>
            <a:pPr marL="190500" lvl="0" indent="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i="1">
                <a:solidFill>
                  <a:srgbClr val="0000FF"/>
                </a:solidFill>
              </a:rPr>
              <a:t>@AfterClass</a:t>
            </a:r>
            <a:endParaRPr sz="1200" i="1">
              <a:solidFill>
                <a:srgbClr val="333333"/>
              </a:solidFill>
            </a:endParaRPr>
          </a:p>
          <a:p>
            <a:pPr marL="190500" lvl="0" indent="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i="1">
                <a:solidFill>
                  <a:srgbClr val="0000FF"/>
                </a:solidFill>
              </a:rPr>
              <a:t>@BeforeMethod</a:t>
            </a:r>
            <a:endParaRPr sz="1200" i="1">
              <a:solidFill>
                <a:srgbClr val="333333"/>
              </a:solidFill>
            </a:endParaRPr>
          </a:p>
          <a:p>
            <a:pPr marL="190500" lvl="0" indent="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i="1">
                <a:solidFill>
                  <a:srgbClr val="0000FF"/>
                </a:solidFill>
              </a:rPr>
              <a:t>@AfterMethod</a:t>
            </a:r>
            <a:endParaRPr sz="1200" i="1">
              <a:solidFill>
                <a:srgbClr val="333333"/>
              </a:solidFill>
            </a:endParaRPr>
          </a:p>
          <a:p>
            <a:pPr marL="190500" lvl="0" indent="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i="1">
                <a:solidFill>
                  <a:srgbClr val="0000FF"/>
                </a:solidFill>
              </a:rPr>
              <a:t>@Test</a:t>
            </a:r>
            <a:endParaRPr sz="1200" i="1">
              <a:solidFill>
                <a:srgbClr val="333333"/>
              </a:solidFill>
            </a:endParaRPr>
          </a:p>
          <a:p>
            <a:pPr marL="190500" lvl="0" indent="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333333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i="1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ctrTitle"/>
          </p:nvPr>
        </p:nvSpPr>
        <p:spPr>
          <a:xfrm>
            <a:off x="2953500" y="952500"/>
            <a:ext cx="5478900" cy="15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05. Demo</a:t>
            </a:r>
            <a:endParaRPr sz="6000">
              <a:solidFill>
                <a:srgbClr val="F9E9D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ctrTitle"/>
          </p:nvPr>
        </p:nvSpPr>
        <p:spPr>
          <a:xfrm>
            <a:off x="362975" y="200950"/>
            <a:ext cx="2913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 sz="3700">
                <a:solidFill>
                  <a:srgbClr val="666666"/>
                </a:solidFill>
              </a:rPr>
              <a:t>REFERENCES</a:t>
            </a:r>
            <a:endParaRPr sz="3700">
              <a:solidFill>
                <a:srgbClr val="666666"/>
              </a:solidFill>
            </a:endParaRPr>
          </a:p>
        </p:txBody>
      </p:sp>
      <p:sp>
        <p:nvSpPr>
          <p:cNvPr id="198" name="Google Shape;198;p36"/>
          <p:cNvSpPr txBox="1"/>
          <p:nvPr/>
        </p:nvSpPr>
        <p:spPr>
          <a:xfrm>
            <a:off x="532475" y="979400"/>
            <a:ext cx="5163600" cy="28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bel"/>
              <a:buChar char="-"/>
            </a:pPr>
            <a:r>
              <a:rPr lang="es" sz="2200">
                <a:solidFill>
                  <a:srgbClr val="666666"/>
                </a:solidFill>
              </a:rPr>
              <a:t>What is TestNG? 		-  	</a:t>
            </a:r>
            <a:r>
              <a:rPr lang="es" sz="2200" u="sng">
                <a:solidFill>
                  <a:srgbClr val="666666"/>
                </a:solidFill>
                <a:hlinkClick r:id="rId4"/>
              </a:rPr>
              <a:t>Link</a:t>
            </a:r>
            <a:endParaRPr sz="2200">
              <a:solidFill>
                <a:srgbClr val="666666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bel"/>
              <a:buChar char="-"/>
            </a:pPr>
            <a:r>
              <a:rPr lang="es" sz="2200">
                <a:solidFill>
                  <a:srgbClr val="666666"/>
                </a:solidFill>
              </a:rPr>
              <a:t>TestNG Framework 	- 	</a:t>
            </a:r>
            <a:r>
              <a:rPr lang="es" sz="2200" u="sng">
                <a:solidFill>
                  <a:srgbClr val="666666"/>
                </a:solidFill>
                <a:hlinkClick r:id="rId5"/>
              </a:rPr>
              <a:t>Link</a:t>
            </a:r>
            <a:r>
              <a:rPr lang="es" sz="2200">
                <a:solidFill>
                  <a:srgbClr val="666666"/>
                </a:solidFill>
              </a:rPr>
              <a:t/>
            </a:r>
            <a:br>
              <a:rPr lang="es" sz="2200">
                <a:solidFill>
                  <a:srgbClr val="666666"/>
                </a:solidFill>
              </a:rPr>
            </a:br>
            <a:endParaRPr sz="2200">
              <a:solidFill>
                <a:srgbClr val="666666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>
            <a:spLocks noGrp="1"/>
          </p:cNvSpPr>
          <p:nvPr>
            <p:ph type="subTitle" idx="1"/>
          </p:nvPr>
        </p:nvSpPr>
        <p:spPr>
          <a:xfrm>
            <a:off x="3153445" y="2201893"/>
            <a:ext cx="29130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ctrTitle"/>
          </p:nvPr>
        </p:nvSpPr>
        <p:spPr>
          <a:xfrm>
            <a:off x="3035175" y="2451225"/>
            <a:ext cx="2913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THANK YOU FOR YOUR ATTENTION!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ctrTitle"/>
          </p:nvPr>
        </p:nvSpPr>
        <p:spPr>
          <a:xfrm>
            <a:off x="381000" y="1885925"/>
            <a:ext cx="3950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Test automation - 01 framework</a:t>
            </a:r>
            <a:endParaRPr>
              <a:solidFill>
                <a:srgbClr val="F9E9D9"/>
              </a:solidFill>
            </a:endParaRPr>
          </a:p>
        </p:txBody>
      </p:sp>
      <p:sp>
        <p:nvSpPr>
          <p:cNvPr id="101" name="Google Shape;101;p22"/>
          <p:cNvSpPr txBox="1">
            <a:spLocks noGrp="1"/>
          </p:cNvSpPr>
          <p:nvPr>
            <p:ph type="ctrTitle" idx="3"/>
          </p:nvPr>
        </p:nvSpPr>
        <p:spPr>
          <a:xfrm>
            <a:off x="491400" y="3041525"/>
            <a:ext cx="3840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TestNG vs. JUnit - 03</a:t>
            </a:r>
            <a:endParaRPr>
              <a:solidFill>
                <a:srgbClr val="F9E9D9"/>
              </a:solidFill>
            </a:endParaRPr>
          </a:p>
        </p:txBody>
      </p:sp>
      <p:sp>
        <p:nvSpPr>
          <p:cNvPr id="102" name="Google Shape;102;p22"/>
          <p:cNvSpPr txBox="1">
            <a:spLocks noGrp="1"/>
          </p:cNvSpPr>
          <p:nvPr>
            <p:ph type="ctrTitle" idx="5"/>
          </p:nvPr>
        </p:nvSpPr>
        <p:spPr>
          <a:xfrm>
            <a:off x="381000" y="2517575"/>
            <a:ext cx="3950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What is TestNG? - 02</a:t>
            </a:r>
            <a:endParaRPr>
              <a:solidFill>
                <a:srgbClr val="F9E9D9"/>
              </a:solidFill>
            </a:endParaRPr>
          </a:p>
        </p:txBody>
      </p:sp>
      <p:sp>
        <p:nvSpPr>
          <p:cNvPr id="103" name="Google Shape;103;p22"/>
          <p:cNvSpPr txBox="1">
            <a:spLocks noGrp="1"/>
          </p:cNvSpPr>
          <p:nvPr>
            <p:ph type="ctrTitle" idx="7"/>
          </p:nvPr>
        </p:nvSpPr>
        <p:spPr>
          <a:xfrm>
            <a:off x="4649400" y="1127650"/>
            <a:ext cx="4014300" cy="1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04 - Steps to write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Test Case with TestNG  </a:t>
            </a:r>
            <a:endParaRPr>
              <a:solidFill>
                <a:srgbClr val="F9E9D9"/>
              </a:solidFill>
            </a:endParaRPr>
          </a:p>
        </p:txBody>
      </p:sp>
      <p:sp>
        <p:nvSpPr>
          <p:cNvPr id="104" name="Google Shape;104;p22"/>
          <p:cNvSpPr txBox="1">
            <a:spLocks noGrp="1"/>
          </p:cNvSpPr>
          <p:nvPr>
            <p:ph type="ctrTitle"/>
          </p:nvPr>
        </p:nvSpPr>
        <p:spPr>
          <a:xfrm>
            <a:off x="1420950" y="259525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 sz="6000"/>
              <a:t>Contents</a:t>
            </a:r>
            <a:endParaRPr sz="6000">
              <a:solidFill>
                <a:srgbClr val="F9E9D9"/>
              </a:solidFill>
            </a:endParaRPr>
          </a:p>
        </p:txBody>
      </p:sp>
      <p:sp>
        <p:nvSpPr>
          <p:cNvPr id="105" name="Google Shape;105;p22"/>
          <p:cNvSpPr txBox="1">
            <a:spLocks noGrp="1"/>
          </p:cNvSpPr>
          <p:nvPr>
            <p:ph type="ctrTitle" idx="7"/>
          </p:nvPr>
        </p:nvSpPr>
        <p:spPr>
          <a:xfrm>
            <a:off x="4709650" y="2336700"/>
            <a:ext cx="40143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05 - Demo </a:t>
            </a:r>
            <a:endParaRPr>
              <a:solidFill>
                <a:srgbClr val="F9E9D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/>
          <p:nvPr/>
        </p:nvSpPr>
        <p:spPr>
          <a:xfrm>
            <a:off x="1603825" y="673475"/>
            <a:ext cx="2482800" cy="771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3"/>
          <p:cNvSpPr txBox="1"/>
          <p:nvPr/>
        </p:nvSpPr>
        <p:spPr>
          <a:xfrm>
            <a:off x="1714675" y="1044450"/>
            <a:ext cx="22611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thehienvnag</a:t>
            </a:r>
            <a:r>
              <a:rPr lang="es" sz="1200" u="sng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@gmail.com</a:t>
            </a: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" sz="1200">
                <a:latin typeface="Calibri"/>
                <a:ea typeface="Calibri"/>
                <a:cs typeface="Calibri"/>
                <a:sym typeface="Calibri"/>
              </a:rPr>
            </a:b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" sz="1200">
                <a:latin typeface="Calibri"/>
                <a:ea typeface="Calibri"/>
                <a:cs typeface="Calibri"/>
                <a:sym typeface="Calibri"/>
              </a:rPr>
            </a:b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			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3"/>
          <p:cNvSpPr txBox="1"/>
          <p:nvPr/>
        </p:nvSpPr>
        <p:spPr>
          <a:xfrm>
            <a:off x="1714673" y="842775"/>
            <a:ext cx="1503600" cy="1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oboto"/>
                <a:ea typeface="Roboto"/>
                <a:cs typeface="Roboto"/>
                <a:sym typeface="Roboto"/>
              </a:rPr>
              <a:t>Huỳnh Thế Hiển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3"/>
          <p:cNvSpPr/>
          <p:nvPr/>
        </p:nvSpPr>
        <p:spPr>
          <a:xfrm>
            <a:off x="4902475" y="673475"/>
            <a:ext cx="2482800" cy="801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3"/>
          <p:cNvSpPr txBox="1"/>
          <p:nvPr/>
        </p:nvSpPr>
        <p:spPr>
          <a:xfrm>
            <a:off x="5013325" y="1074675"/>
            <a:ext cx="22611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trangcaoquynh1207</a:t>
            </a:r>
            <a:r>
              <a:rPr lang="es" sz="1200" u="sng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@gmail.com</a:t>
            </a: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" sz="1200">
                <a:latin typeface="Calibri"/>
                <a:ea typeface="Calibri"/>
                <a:cs typeface="Calibri"/>
                <a:sym typeface="Calibri"/>
              </a:rPr>
            </a:b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		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3"/>
          <p:cNvSpPr txBox="1"/>
          <p:nvPr/>
        </p:nvSpPr>
        <p:spPr>
          <a:xfrm>
            <a:off x="5013323" y="873000"/>
            <a:ext cx="1503600" cy="1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oboto"/>
                <a:ea typeface="Roboto"/>
                <a:cs typeface="Roboto"/>
                <a:sym typeface="Roboto"/>
              </a:rPr>
              <a:t>Cao Quỳnh Trang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23"/>
          <p:cNvSpPr/>
          <p:nvPr/>
        </p:nvSpPr>
        <p:spPr>
          <a:xfrm>
            <a:off x="4924525" y="1770500"/>
            <a:ext cx="2482800" cy="771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3"/>
          <p:cNvSpPr txBox="1"/>
          <p:nvPr/>
        </p:nvSpPr>
        <p:spPr>
          <a:xfrm>
            <a:off x="5035375" y="2141475"/>
            <a:ext cx="22611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namdoduc.hcm</a:t>
            </a:r>
            <a:r>
              <a:rPr lang="es" sz="1200" u="sng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@gmail.com</a:t>
            </a: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" sz="1200">
                <a:latin typeface="Calibri"/>
                <a:ea typeface="Calibri"/>
                <a:cs typeface="Calibri"/>
                <a:sym typeface="Calibri"/>
              </a:rPr>
            </a:b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			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5035375" y="1939800"/>
            <a:ext cx="15036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oboto"/>
                <a:ea typeface="Roboto"/>
                <a:cs typeface="Roboto"/>
                <a:sym typeface="Roboto"/>
              </a:rPr>
              <a:t>Đỗ Đức Nam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3"/>
          <p:cNvSpPr/>
          <p:nvPr/>
        </p:nvSpPr>
        <p:spPr>
          <a:xfrm>
            <a:off x="1603525" y="1810675"/>
            <a:ext cx="2482800" cy="771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3"/>
          <p:cNvSpPr txBox="1"/>
          <p:nvPr/>
        </p:nvSpPr>
        <p:spPr>
          <a:xfrm>
            <a:off x="1714375" y="2181650"/>
            <a:ext cx="22611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thaiduc</a:t>
            </a:r>
            <a:r>
              <a:rPr lang="es" sz="1200" u="sng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@gmail.com</a:t>
            </a: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" sz="1200">
                <a:latin typeface="Calibri"/>
                <a:ea typeface="Calibri"/>
                <a:cs typeface="Calibri"/>
                <a:sym typeface="Calibri"/>
              </a:rPr>
            </a:b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			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1660525" y="1897375"/>
            <a:ext cx="15036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oboto"/>
                <a:ea typeface="Roboto"/>
                <a:cs typeface="Roboto"/>
                <a:sym typeface="Roboto"/>
              </a:rPr>
              <a:t>Đồng Hữu Long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3"/>
          <p:cNvSpPr/>
          <p:nvPr/>
        </p:nvSpPr>
        <p:spPr>
          <a:xfrm>
            <a:off x="1549675" y="2953675"/>
            <a:ext cx="2482800" cy="771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1660525" y="3324650"/>
            <a:ext cx="22611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quanghnse140846@fpt.edu.vn</a:t>
            </a:r>
            <a:br>
              <a:rPr lang="es" sz="1200">
                <a:latin typeface="Calibri"/>
                <a:ea typeface="Calibri"/>
                <a:cs typeface="Calibri"/>
                <a:sym typeface="Calibri"/>
              </a:rPr>
            </a:b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			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1660523" y="3122975"/>
            <a:ext cx="1503600" cy="1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oboto"/>
                <a:ea typeface="Roboto"/>
                <a:cs typeface="Roboto"/>
                <a:sym typeface="Roboto"/>
              </a:rPr>
              <a:t>Hứa Nhật Quang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3"/>
          <p:cNvSpPr/>
          <p:nvPr/>
        </p:nvSpPr>
        <p:spPr>
          <a:xfrm>
            <a:off x="4895050" y="2953675"/>
            <a:ext cx="2482800" cy="771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5005900" y="3324650"/>
            <a:ext cx="22611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anhkhaLover</a:t>
            </a:r>
            <a:r>
              <a:rPr lang="es" sz="1200" u="sng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@gmail.com</a:t>
            </a: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" sz="1200">
                <a:latin typeface="Calibri"/>
                <a:ea typeface="Calibri"/>
                <a:cs typeface="Calibri"/>
                <a:sym typeface="Calibri"/>
              </a:rPr>
            </a:b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			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5035375" y="3059700"/>
            <a:ext cx="1503600" cy="1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oboto"/>
                <a:ea typeface="Roboto"/>
                <a:cs typeface="Roboto"/>
                <a:sym typeface="Roboto"/>
              </a:rPr>
              <a:t>Ngô Vũ Khả Minh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3378475" y="-8025"/>
            <a:ext cx="31383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latin typeface="Abel"/>
                <a:ea typeface="Abel"/>
                <a:cs typeface="Abel"/>
                <a:sym typeface="Abel"/>
              </a:rPr>
              <a:t>GROUP MEMBERS:</a:t>
            </a:r>
            <a:endParaRPr sz="2200" b="1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xfrm>
            <a:off x="2476500" y="952500"/>
            <a:ext cx="5955900" cy="23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6000"/>
              <a:buAutoNum type="arabicPeriod"/>
            </a:pPr>
            <a:r>
              <a:rPr lang="es" sz="6000"/>
              <a:t>Test Automation Framework</a:t>
            </a:r>
            <a:endParaRPr sz="6000">
              <a:solidFill>
                <a:srgbClr val="F9E9D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/>
        </p:nvSpPr>
        <p:spPr>
          <a:xfrm>
            <a:off x="-270700" y="762025"/>
            <a:ext cx="8712900" cy="3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</a:rPr>
              <a:t>-        A </a:t>
            </a:r>
            <a:r>
              <a:rPr lang="es" sz="2500" b="1">
                <a:solidFill>
                  <a:schemeClr val="dk1"/>
                </a:solidFill>
              </a:rPr>
              <a:t>test automation framework</a:t>
            </a:r>
            <a:r>
              <a:rPr lang="es" sz="2500">
                <a:solidFill>
                  <a:schemeClr val="dk1"/>
                </a:solidFill>
              </a:rPr>
              <a:t> is an integrated system that sets the rules</a:t>
            </a:r>
            <a:r>
              <a:rPr lang="es" sz="2500">
                <a:solidFill>
                  <a:srgbClr val="252525"/>
                </a:solidFill>
              </a:rPr>
              <a:t> of automation of a specific product.</a:t>
            </a:r>
            <a:endParaRPr sz="2500">
              <a:solidFill>
                <a:srgbClr val="252525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>
              <a:solidFill>
                <a:srgbClr val="252525"/>
              </a:solidFill>
            </a:endParaRPr>
          </a:p>
          <a:p>
            <a:pPr marL="9144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dk1"/>
                </a:solidFill>
              </a:rPr>
              <a:t>-        Types of </a:t>
            </a:r>
            <a:r>
              <a:rPr lang="es" sz="2500" b="1">
                <a:solidFill>
                  <a:schemeClr val="dk1"/>
                </a:solidFill>
              </a:rPr>
              <a:t>test automation frameworks</a:t>
            </a:r>
            <a:r>
              <a:rPr lang="es" sz="2500">
                <a:solidFill>
                  <a:schemeClr val="dk1"/>
                </a:solidFill>
              </a:rPr>
              <a:t> exists for many languages, like Java, C#, PHP, etc...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500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900" y="636425"/>
            <a:ext cx="2554675" cy="143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 rotWithShape="1">
          <a:blip r:embed="rId4">
            <a:alphaModFix/>
          </a:blip>
          <a:srcRect l="14052" t="35904" r="14139" b="32391"/>
          <a:stretch/>
        </p:blipFill>
        <p:spPr>
          <a:xfrm>
            <a:off x="3007950" y="2023300"/>
            <a:ext cx="1884950" cy="8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725" y="852250"/>
            <a:ext cx="3043976" cy="15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9750" y="3001725"/>
            <a:ext cx="3607836" cy="15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ctrTitle"/>
          </p:nvPr>
        </p:nvSpPr>
        <p:spPr>
          <a:xfrm>
            <a:off x="1985200" y="952500"/>
            <a:ext cx="6447300" cy="15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02. What is TestNG?</a:t>
            </a:r>
            <a:endParaRPr sz="6000">
              <a:solidFill>
                <a:srgbClr val="F9E9D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/>
        </p:nvSpPr>
        <p:spPr>
          <a:xfrm>
            <a:off x="-290775" y="581525"/>
            <a:ext cx="9244200" cy="38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252525"/>
                </a:solidFill>
              </a:rPr>
              <a:t>-</a:t>
            </a:r>
            <a:r>
              <a:rPr lang="es" sz="2500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s" sz="2500" b="1">
                <a:solidFill>
                  <a:srgbClr val="333333"/>
                </a:solidFill>
              </a:rPr>
              <a:t>TestNG</a:t>
            </a:r>
            <a:r>
              <a:rPr lang="es" sz="2500" b="1" i="1">
                <a:solidFill>
                  <a:srgbClr val="333333"/>
                </a:solidFill>
              </a:rPr>
              <a:t> </a:t>
            </a:r>
            <a:r>
              <a:rPr lang="es" sz="2500">
                <a:solidFill>
                  <a:srgbClr val="333333"/>
                </a:solidFill>
              </a:rPr>
              <a:t>is a testing framework inspired from </a:t>
            </a:r>
            <a:r>
              <a:rPr lang="es" sz="2500" b="1">
                <a:solidFill>
                  <a:srgbClr val="333333"/>
                </a:solidFill>
              </a:rPr>
              <a:t>JUnit</a:t>
            </a:r>
            <a:r>
              <a:rPr lang="es" sz="2500">
                <a:solidFill>
                  <a:srgbClr val="333333"/>
                </a:solidFill>
              </a:rPr>
              <a:t> and </a:t>
            </a:r>
            <a:r>
              <a:rPr lang="es" sz="2500" b="1">
                <a:solidFill>
                  <a:srgbClr val="333333"/>
                </a:solidFill>
              </a:rPr>
              <a:t>NUnit</a:t>
            </a:r>
            <a:r>
              <a:rPr lang="es" sz="2500" i="1">
                <a:solidFill>
                  <a:srgbClr val="333333"/>
                </a:solidFill>
              </a:rPr>
              <a:t>.</a:t>
            </a:r>
            <a:endParaRPr sz="2500" i="1">
              <a:solidFill>
                <a:srgbClr val="333333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i="1">
              <a:solidFill>
                <a:srgbClr val="333333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252525"/>
                </a:solidFill>
              </a:rPr>
              <a:t>-</a:t>
            </a:r>
            <a:r>
              <a:rPr lang="es" sz="2500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s" sz="2500">
                <a:solidFill>
                  <a:srgbClr val="333333"/>
                </a:solidFill>
              </a:rPr>
              <a:t>It is an open-source automated testing framework; where </a:t>
            </a:r>
            <a:r>
              <a:rPr lang="es" sz="2500" b="1">
                <a:solidFill>
                  <a:srgbClr val="333333"/>
                </a:solidFill>
              </a:rPr>
              <a:t>NG</a:t>
            </a:r>
            <a:r>
              <a:rPr lang="es" sz="2500" i="1">
                <a:solidFill>
                  <a:srgbClr val="333333"/>
                </a:solidFill>
              </a:rPr>
              <a:t> of </a:t>
            </a:r>
            <a:r>
              <a:rPr lang="es" sz="2500">
                <a:solidFill>
                  <a:srgbClr val="333333"/>
                </a:solidFill>
              </a:rPr>
              <a:t>Test</a:t>
            </a:r>
            <a:r>
              <a:rPr lang="es" sz="2500" b="1">
                <a:solidFill>
                  <a:srgbClr val="333333"/>
                </a:solidFill>
              </a:rPr>
              <a:t>NG</a:t>
            </a:r>
            <a:r>
              <a:rPr lang="es" sz="2500" i="1">
                <a:solidFill>
                  <a:srgbClr val="333333"/>
                </a:solidFill>
              </a:rPr>
              <a:t> </a:t>
            </a:r>
            <a:r>
              <a:rPr lang="es" sz="2500">
                <a:solidFill>
                  <a:srgbClr val="333333"/>
                </a:solidFill>
              </a:rPr>
              <a:t>means </a:t>
            </a:r>
            <a:r>
              <a:rPr lang="es" sz="2500" b="1">
                <a:solidFill>
                  <a:srgbClr val="333333"/>
                </a:solidFill>
              </a:rPr>
              <a:t>N</a:t>
            </a:r>
            <a:r>
              <a:rPr lang="es" sz="2500">
                <a:solidFill>
                  <a:srgbClr val="333333"/>
                </a:solidFill>
              </a:rPr>
              <a:t>ext </a:t>
            </a:r>
            <a:r>
              <a:rPr lang="es" sz="2500" b="1">
                <a:solidFill>
                  <a:srgbClr val="333333"/>
                </a:solidFill>
              </a:rPr>
              <a:t>G</a:t>
            </a:r>
            <a:r>
              <a:rPr lang="es" sz="2500">
                <a:solidFill>
                  <a:srgbClr val="333333"/>
                </a:solidFill>
              </a:rPr>
              <a:t>eneration.</a:t>
            </a:r>
            <a:endParaRPr sz="2500">
              <a:solidFill>
                <a:srgbClr val="333333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333333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252525"/>
                </a:solidFill>
              </a:rPr>
              <a:t>-</a:t>
            </a:r>
            <a:r>
              <a:rPr lang="es" sz="2500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s" sz="2500" b="1">
                <a:solidFill>
                  <a:srgbClr val="333333"/>
                </a:solidFill>
              </a:rPr>
              <a:t>TestNG</a:t>
            </a:r>
            <a:r>
              <a:rPr lang="es" sz="2500">
                <a:solidFill>
                  <a:srgbClr val="333333"/>
                </a:solidFill>
              </a:rPr>
              <a:t> gives capabilities to write more flexible and powerful tests.</a:t>
            </a:r>
            <a:endParaRPr sz="2500">
              <a:solidFill>
                <a:srgbClr val="333333"/>
              </a:solidFill>
            </a:endParaRPr>
          </a:p>
          <a:p>
            <a:pPr marL="9144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5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3707500" y="3524725"/>
            <a:ext cx="73314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ctrTitle"/>
          </p:nvPr>
        </p:nvSpPr>
        <p:spPr>
          <a:xfrm>
            <a:off x="1985200" y="952500"/>
            <a:ext cx="6447300" cy="15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03. TestNG vs JUnit?</a:t>
            </a:r>
            <a:endParaRPr sz="6000">
              <a:solidFill>
                <a:srgbClr val="F9E9D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h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</Words>
  <Application>Microsoft Office PowerPoint</Application>
  <PresentationFormat>On-screen Show (16:9)</PresentationFormat>
  <Paragraphs>60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Passion One</vt:lpstr>
      <vt:lpstr>Abel</vt:lpstr>
      <vt:lpstr>Times New Roman</vt:lpstr>
      <vt:lpstr>Arial</vt:lpstr>
      <vt:lpstr>Roboto</vt:lpstr>
      <vt:lpstr>Oswald</vt:lpstr>
      <vt:lpstr>Fira Sans Extra Condensed Medium</vt:lpstr>
      <vt:lpstr>Calibri</vt:lpstr>
      <vt:lpstr>Math Lesson by Slidesgo</vt:lpstr>
      <vt:lpstr>TestNG Introduction</vt:lpstr>
      <vt:lpstr>Test automation - 01 framework</vt:lpstr>
      <vt:lpstr>PowerPoint Presentation</vt:lpstr>
      <vt:lpstr>Test Automation Framework</vt:lpstr>
      <vt:lpstr>PowerPoint Presentation</vt:lpstr>
      <vt:lpstr>PowerPoint Presentation</vt:lpstr>
      <vt:lpstr>02. What is TestNG?</vt:lpstr>
      <vt:lpstr>PowerPoint Presentation</vt:lpstr>
      <vt:lpstr>03. TestNG vs JUnit?</vt:lpstr>
      <vt:lpstr>PowerPoint Presentation</vt:lpstr>
      <vt:lpstr>PowerPoint Presentation</vt:lpstr>
      <vt:lpstr>04. Steps to write Test Case with JUnit</vt:lpstr>
      <vt:lpstr>PowerPoint Presentation</vt:lpstr>
      <vt:lpstr>PowerPoint Presentation</vt:lpstr>
      <vt:lpstr>05. Demo</vt:lpstr>
      <vt:lpstr>REFERENCES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TestNG Introduction</dc:title>
  <cp:lastModifiedBy>DO NAM</cp:lastModifiedBy>
  <cp:revision>1</cp:revision>
  <dcterms:modified xsi:type="dcterms:W3CDTF">2020-08-17T23:50:18Z</dcterms:modified>
</cp:coreProperties>
</file>